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65"/>
  </p:notesMasterIdLst>
  <p:sldIdLst>
    <p:sldId id="269" r:id="rId2"/>
    <p:sldId id="257" r:id="rId3"/>
    <p:sldId id="261" r:id="rId4"/>
    <p:sldId id="258" r:id="rId5"/>
    <p:sldId id="303" r:id="rId6"/>
    <p:sldId id="305" r:id="rId7"/>
    <p:sldId id="304" r:id="rId8"/>
    <p:sldId id="306" r:id="rId9"/>
    <p:sldId id="307" r:id="rId10"/>
    <p:sldId id="308" r:id="rId11"/>
    <p:sldId id="316" r:id="rId12"/>
    <p:sldId id="317" r:id="rId13"/>
    <p:sldId id="318" r:id="rId14"/>
    <p:sldId id="319" r:id="rId15"/>
    <p:sldId id="297" r:id="rId16"/>
    <p:sldId id="310" r:id="rId17"/>
    <p:sldId id="311" r:id="rId18"/>
    <p:sldId id="320" r:id="rId19"/>
    <p:sldId id="312" r:id="rId20"/>
    <p:sldId id="313" r:id="rId21"/>
    <p:sldId id="315" r:id="rId22"/>
    <p:sldId id="314" r:id="rId23"/>
    <p:sldId id="309" r:id="rId24"/>
    <p:sldId id="321" r:id="rId25"/>
    <p:sldId id="322" r:id="rId26"/>
    <p:sldId id="324" r:id="rId27"/>
    <p:sldId id="323" r:id="rId28"/>
    <p:sldId id="325" r:id="rId29"/>
    <p:sldId id="326" r:id="rId30"/>
    <p:sldId id="327" r:id="rId31"/>
    <p:sldId id="328" r:id="rId32"/>
    <p:sldId id="329" r:id="rId33"/>
    <p:sldId id="330" r:id="rId34"/>
    <p:sldId id="331" r:id="rId35"/>
    <p:sldId id="332" r:id="rId36"/>
    <p:sldId id="334" r:id="rId37"/>
    <p:sldId id="335" r:id="rId38"/>
    <p:sldId id="336" r:id="rId39"/>
    <p:sldId id="337" r:id="rId40"/>
    <p:sldId id="338" r:id="rId41"/>
    <p:sldId id="339" r:id="rId42"/>
    <p:sldId id="340" r:id="rId43"/>
    <p:sldId id="341" r:id="rId44"/>
    <p:sldId id="299" r:id="rId45"/>
    <p:sldId id="356" r:id="rId46"/>
    <p:sldId id="342" r:id="rId47"/>
    <p:sldId id="343" r:id="rId48"/>
    <p:sldId id="344" r:id="rId49"/>
    <p:sldId id="345" r:id="rId50"/>
    <p:sldId id="346" r:id="rId51"/>
    <p:sldId id="347" r:id="rId52"/>
    <p:sldId id="348" r:id="rId53"/>
    <p:sldId id="350" r:id="rId54"/>
    <p:sldId id="351" r:id="rId55"/>
    <p:sldId id="352" r:id="rId56"/>
    <p:sldId id="349" r:id="rId57"/>
    <p:sldId id="300" r:id="rId58"/>
    <p:sldId id="353" r:id="rId59"/>
    <p:sldId id="354" r:id="rId60"/>
    <p:sldId id="355" r:id="rId61"/>
    <p:sldId id="301" r:id="rId62"/>
    <p:sldId id="302" r:id="rId63"/>
    <p:sldId id="298" r:id="rId64"/>
  </p:sldIdLst>
  <p:sldSz cx="12192000" cy="6858000"/>
  <p:notesSz cx="6858000" cy="9144000"/>
  <p:embeddedFontLst>
    <p:embeddedFont>
      <p:font typeface="Arial Nova Light" panose="020B0304020202020204" pitchFamily="34" charset="0"/>
      <p:regular r:id="rId66"/>
    </p:embeddedFont>
    <p:embeddedFont>
      <p:font typeface="Garamond" panose="02020404030301010803" pitchFamily="18" charset="0"/>
      <p:regular r:id="rId67"/>
      <p:bold r:id="rId68"/>
      <p:italic r:id="rId69"/>
    </p:embeddedFont>
    <p:embeddedFont>
      <p:font typeface="Inter Extra Light" panose="02000503000000020004" pitchFamily="2" charset="0"/>
      <p:regular r:id="rId70"/>
      <p:italic r:id="rId7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88910" autoAdjust="0"/>
  </p:normalViewPr>
  <p:slideViewPr>
    <p:cSldViewPr snapToGrid="0" showGuides="1">
      <p:cViewPr varScale="1">
        <p:scale>
          <a:sx n="59" d="100"/>
          <a:sy n="59" d="100"/>
        </p:scale>
        <p:origin x="1092" y="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1.fntdata"/><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5.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font" Target="fonts/font6.fntdata"/></Relationships>
</file>

<file path=ppt/media/hdphoto1.wdp>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2/16/2024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https://commons.wikimedia.org/wiki/File:Feynman-richard_p.jpg?uselang=en#Licensing</a:t>
            </a:r>
          </a:p>
        </p:txBody>
      </p:sp>
      <p:sp>
        <p:nvSpPr>
          <p:cNvPr id="4" name="Slide Number Placeholder 3"/>
          <p:cNvSpPr>
            <a:spLocks noGrp="1"/>
          </p:cNvSpPr>
          <p:nvPr>
            <p:ph type="sldNum" sz="quarter" idx="5"/>
          </p:nvPr>
        </p:nvSpPr>
        <p:spPr/>
        <p:txBody>
          <a:bodyPr/>
          <a:lstStyle/>
          <a:p>
            <a:fld id="{E6E46EDE-589B-47B2-B432-EF18B6AF4671}" type="slidenum">
              <a:rPr lang="en-US" smtClean="0"/>
              <a:t>5</a:t>
            </a:fld>
            <a:endParaRPr lang="en-US"/>
          </a:p>
        </p:txBody>
      </p:sp>
    </p:spTree>
    <p:extLst>
      <p:ext uri="{BB962C8B-B14F-4D97-AF65-F5344CB8AC3E}">
        <p14:creationId xmlns:p14="http://schemas.microsoft.com/office/powerpoint/2010/main" val="3130690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r>
              <a:rPr lang="en-US" dirty="0"/>
              <a:t>https://commons.wikimedia.org/wiki/File:Feynman-richard_p.jpg?uselang=en#Licensing</a:t>
            </a:r>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16</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17</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19</a:t>
            </a:fld>
            <a:endParaRPr lang="en-US"/>
          </a:p>
        </p:txBody>
      </p:sp>
    </p:spTree>
    <p:extLst>
      <p:ext uri="{BB962C8B-B14F-4D97-AF65-F5344CB8AC3E}">
        <p14:creationId xmlns:p14="http://schemas.microsoft.com/office/powerpoint/2010/main" val="1187766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85000"/>
              <a:lumOff val="15000"/>
            </a:schemeClr>
          </a:fgClr>
          <a:bgClr>
            <a:srgbClr val="1E1E1E"/>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hyperlink" Target="https://github.com/shauryashaurya/kandinsky" TargetMode="External"/><Relationship Id="rId2" Type="http://schemas.openxmlformats.org/officeDocument/2006/relationships/hyperlink" Target="https://www.youtube.com/watch?v=VnHPtozfhRU" TargetMode="Externa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BA8F0-3ACC-53A7-2797-C6F338727A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F895BD-00C0-8B13-7BE8-D83D19DC0EA0}"/>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60D7E7EB-7C36-2F5F-FE0C-7AACD176A084}"/>
              </a:ext>
            </a:extLst>
          </p:cNvPr>
          <p:cNvSpPr>
            <a:spLocks noGrp="1"/>
          </p:cNvSpPr>
          <p:nvPr>
            <p:ph idx="1"/>
          </p:nvPr>
        </p:nvSpPr>
        <p:spPr/>
        <p:txBody>
          <a:bodyPr/>
          <a:lstStyle/>
          <a:p>
            <a:pPr marL="0" indent="0">
              <a:buNone/>
            </a:pPr>
            <a:r>
              <a:rPr lang="en-US" dirty="0"/>
              <a:t>that’s the only greatness </a:t>
            </a:r>
            <a:r>
              <a:rPr lang="en-US" dirty="0" err="1"/>
              <a:t>i</a:t>
            </a:r>
            <a:r>
              <a:rPr lang="en-US" dirty="0"/>
              <a:t> aspire to today</a:t>
            </a:r>
            <a:endParaRPr lang="en-US" dirty="0">
              <a:solidFill>
                <a:schemeClr val="bg1"/>
              </a:solidFill>
            </a:endParaRPr>
          </a:p>
        </p:txBody>
      </p:sp>
    </p:spTree>
    <p:extLst>
      <p:ext uri="{BB962C8B-B14F-4D97-AF65-F5344CB8AC3E}">
        <p14:creationId xmlns:p14="http://schemas.microsoft.com/office/powerpoint/2010/main" val="12941246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188F1-F561-F44D-8C98-463550475845}"/>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B163EFB3-07CF-6DDE-6903-DFCB34D2392B}"/>
              </a:ext>
            </a:extLst>
          </p:cNvPr>
          <p:cNvSpPr>
            <a:spLocks noGrp="1"/>
          </p:cNvSpPr>
          <p:nvPr>
            <p:ph idx="1"/>
          </p:nvPr>
        </p:nvSpPr>
        <p:spPr/>
        <p:txBody>
          <a:bodyPr/>
          <a:lstStyle/>
          <a:p>
            <a:pPr marL="0" indent="0">
              <a:buNone/>
            </a:pPr>
            <a:r>
              <a:rPr lang="en-US" dirty="0"/>
              <a:t>this is a larger workshop </a:t>
            </a:r>
            <a:r>
              <a:rPr lang="en-US" dirty="0" err="1"/>
              <a:t>i</a:t>
            </a:r>
            <a:r>
              <a:rPr lang="en-US" dirty="0"/>
              <a:t> am building and is a work-in-progress</a:t>
            </a:r>
          </a:p>
        </p:txBody>
      </p:sp>
    </p:spTree>
    <p:extLst>
      <p:ext uri="{BB962C8B-B14F-4D97-AF65-F5344CB8AC3E}">
        <p14:creationId xmlns:p14="http://schemas.microsoft.com/office/powerpoint/2010/main" val="21912848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6245E3-7E96-E052-D3E5-4ABC71A84D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219987-0217-7BAF-EC62-533E4634A147}"/>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066D8F79-7AFD-D1B7-67A6-19644B51DDF1}"/>
              </a:ext>
            </a:extLst>
          </p:cNvPr>
          <p:cNvSpPr>
            <a:spLocks noGrp="1"/>
          </p:cNvSpPr>
          <p:nvPr>
            <p:ph idx="1"/>
          </p:nvPr>
        </p:nvSpPr>
        <p:spPr/>
        <p:txBody>
          <a:bodyPr/>
          <a:lstStyle/>
          <a:p>
            <a:pPr marL="0" indent="0">
              <a:buNone/>
            </a:pPr>
            <a:r>
              <a:rPr lang="en-US" dirty="0"/>
              <a:t>thank you for partnering in helping me build it</a:t>
            </a:r>
          </a:p>
        </p:txBody>
      </p:sp>
    </p:spTree>
    <p:extLst>
      <p:ext uri="{BB962C8B-B14F-4D97-AF65-F5344CB8AC3E}">
        <p14:creationId xmlns:p14="http://schemas.microsoft.com/office/powerpoint/2010/main" val="12927179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5EE715-42BD-2D32-E497-E42662FCB1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0B398C-4698-31D4-2569-4F5F0DB8F8A9}"/>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C4EDE2F3-BCA2-B35C-BB08-EABEA8B5E319}"/>
              </a:ext>
            </a:extLst>
          </p:cNvPr>
          <p:cNvSpPr>
            <a:spLocks noGrp="1"/>
          </p:cNvSpPr>
          <p:nvPr>
            <p:ph idx="1"/>
          </p:nvPr>
        </p:nvSpPr>
        <p:spPr/>
        <p:txBody>
          <a:bodyPr/>
          <a:lstStyle/>
          <a:p>
            <a:pPr marL="0" indent="0">
              <a:buNone/>
            </a:pPr>
            <a:r>
              <a:rPr lang="en-US" dirty="0"/>
              <a:t>we’ll switch around a lot of windows for now</a:t>
            </a:r>
          </a:p>
        </p:txBody>
      </p:sp>
    </p:spTree>
    <p:extLst>
      <p:ext uri="{BB962C8B-B14F-4D97-AF65-F5344CB8AC3E}">
        <p14:creationId xmlns:p14="http://schemas.microsoft.com/office/powerpoint/2010/main" val="29545360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A44EF-C07B-7CFE-D22E-5CD2E39EE4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032617-ABB9-95C7-BA10-E5134754FD96}"/>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FCA47E39-D4A3-A965-B92B-A7614B76EE46}"/>
              </a:ext>
            </a:extLst>
          </p:cNvPr>
          <p:cNvSpPr>
            <a:spLocks noGrp="1"/>
          </p:cNvSpPr>
          <p:nvPr>
            <p:ph idx="1"/>
          </p:nvPr>
        </p:nvSpPr>
        <p:spPr/>
        <p:txBody>
          <a:bodyPr/>
          <a:lstStyle/>
          <a:p>
            <a:pPr marL="0" indent="0">
              <a:buNone/>
            </a:pPr>
            <a:r>
              <a:rPr lang="en-US" dirty="0"/>
              <a:t>close your eyes if you see something you should not ;)</a:t>
            </a:r>
          </a:p>
        </p:txBody>
      </p:sp>
    </p:spTree>
    <p:extLst>
      <p:ext uri="{BB962C8B-B14F-4D97-AF65-F5344CB8AC3E}">
        <p14:creationId xmlns:p14="http://schemas.microsoft.com/office/powerpoint/2010/main" val="19332211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me movie you</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2">
            <a:alphaModFix amt="7000"/>
            <a:extLst>
              <a:ext uri="{BEBA8EAE-BF5A-486C-A8C5-ECC9F3942E4B}">
                <a14:imgProps xmlns:a14="http://schemas.microsoft.com/office/drawing/2010/main">
                  <a14:imgLayer r:embed="rId3">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for each scene, </a:t>
            </a:r>
          </a:p>
          <a:p>
            <a:pPr marL="0" indent="0">
              <a:buNone/>
            </a:pPr>
            <a:r>
              <a:rPr lang="en-US" dirty="0"/>
              <a:t>the director has ascribed meaning to these colors </a:t>
            </a:r>
          </a:p>
          <a:p>
            <a:pPr marL="0" indent="0">
              <a:buNone/>
            </a:pPr>
            <a:r>
              <a:rPr lang="en-US" dirty="0"/>
              <a:t>and is using them to tell a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so, play as much as you like,</a:t>
            </a:r>
          </a:p>
          <a:p>
            <a:pPr marL="0" indent="0">
              <a:buNone/>
            </a:pPr>
            <a:r>
              <a:rPr lang="en-US" dirty="0"/>
              <a:t>as long as these colors are (approximately) constant</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1FEDA-09D1-1FDA-816A-454BC507A92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075399A6-D618-E64C-1D14-05F1B4772136}"/>
              </a:ext>
            </a:extLst>
          </p:cNvPr>
          <p:cNvSpPr>
            <a:spLocks noGrp="1"/>
          </p:cNvSpPr>
          <p:nvPr>
            <p:ph idx="1"/>
          </p:nvPr>
        </p:nvSpPr>
        <p:spPr/>
        <p:txBody>
          <a:bodyPr/>
          <a:lstStyle/>
          <a:p>
            <a:r>
              <a:rPr lang="en-US" dirty="0"/>
              <a:t>there’s a lot of prep</a:t>
            </a:r>
          </a:p>
          <a:p>
            <a:r>
              <a:rPr lang="en-US" dirty="0"/>
              <a:t>you select a color palette for each scene</a:t>
            </a:r>
          </a:p>
        </p:txBody>
      </p:sp>
    </p:spTree>
    <p:extLst>
      <p:ext uri="{BB962C8B-B14F-4D97-AF65-F5344CB8AC3E}">
        <p14:creationId xmlns:p14="http://schemas.microsoft.com/office/powerpoint/2010/main" val="544510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10s of lakhs of rupees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for a 10 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a:t>
            </a:r>
            <a:r>
              <a:rPr lang="en-US" dirty="0">
                <a:solidFill>
                  <a:schemeClr val="bg1"/>
                </a:solidFill>
              </a:rPr>
              <a:t>30K</a:t>
            </a:r>
            <a:r>
              <a:rPr lang="en-US" dirty="0"/>
              <a:t> total</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9702D0-6236-7436-CD7B-C85BC6CBFC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EBAC50-D7FA-65C7-0FA3-73DE8ABCE76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52A931A2-42A3-E329-B4A2-4939A114B96A}"/>
              </a:ext>
            </a:extLst>
          </p:cNvPr>
          <p:cNvSpPr>
            <a:spLocks noGrp="1"/>
          </p:cNvSpPr>
          <p:nvPr>
            <p:ph idx="1"/>
          </p:nvPr>
        </p:nvSpPr>
        <p:spPr/>
        <p:txBody>
          <a:bodyPr/>
          <a:lstStyle/>
          <a:p>
            <a:pPr marL="0" indent="0">
              <a:buNone/>
            </a:pPr>
            <a:r>
              <a:rPr lang="en-US" dirty="0"/>
              <a:t>so </a:t>
            </a:r>
            <a:r>
              <a:rPr lang="en-US" dirty="0" err="1"/>
              <a:t>i</a:t>
            </a:r>
            <a:r>
              <a:rPr lang="en-US" dirty="0"/>
              <a:t> had to leverage my technical knowhow to identify key colors, </a:t>
            </a:r>
          </a:p>
          <a:p>
            <a:pPr marL="0" indent="0">
              <a:buNone/>
            </a:pPr>
            <a:r>
              <a:rPr lang="en-US" dirty="0"/>
              <a:t>tell a story around them</a:t>
            </a:r>
          </a:p>
        </p:txBody>
      </p:sp>
    </p:spTree>
    <p:extLst>
      <p:ext uri="{BB962C8B-B14F-4D97-AF65-F5344CB8AC3E}">
        <p14:creationId xmlns:p14="http://schemas.microsoft.com/office/powerpoint/2010/main" val="11751357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dirty="0"/>
              <a:t>or lose my limbs*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we had a great director and a very dedicated team</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2">
            <a:alphaModFix amt="4000"/>
            <a:extLst>
              <a:ext uri="{BEBA8EAE-BF5A-486C-A8C5-ECC9F3942E4B}">
                <a14:imgProps xmlns:a14="http://schemas.microsoft.com/office/drawing/2010/main">
                  <a14:imgLayer r:embed="rId3">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me motivate you</a:t>
            </a:r>
          </a:p>
          <a:p>
            <a:r>
              <a:rPr lang="en-US" dirty="0"/>
              <a:t>me movie you</a:t>
            </a:r>
          </a:p>
          <a:p>
            <a:r>
              <a:rPr lang="en-US" dirty="0"/>
              <a:t>me math you</a:t>
            </a:r>
          </a:p>
          <a:p>
            <a:r>
              <a:rPr lang="en-US" dirty="0"/>
              <a:t>me method you</a:t>
            </a:r>
          </a:p>
          <a:p>
            <a:r>
              <a:rPr lang="en-US" dirty="0"/>
              <a:t>you more me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C4007-296E-5ABA-B37C-C849CE529038}"/>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E5428750-D04D-18B4-017C-C641C73D386F}"/>
              </a:ext>
            </a:extLst>
          </p:cNvPr>
          <p:cNvSpPr>
            <a:spLocks noGrp="1"/>
          </p:cNvSpPr>
          <p:nvPr>
            <p:ph idx="1"/>
          </p:nvPr>
        </p:nvSpPr>
        <p:spPr/>
        <p:txBody>
          <a:bodyPr/>
          <a:lstStyle/>
          <a:p>
            <a:pPr marL="0" indent="0">
              <a:buNone/>
            </a:pPr>
            <a:r>
              <a:rPr lang="en-US" dirty="0"/>
              <a:t>built this ages ago using </a:t>
            </a:r>
            <a:r>
              <a:rPr lang="en-US" dirty="0" err="1"/>
              <a:t>javascript</a:t>
            </a:r>
            <a:endParaRPr lang="en-US" dirty="0"/>
          </a:p>
        </p:txBody>
      </p:sp>
    </p:spTree>
    <p:extLst>
      <p:ext uri="{BB962C8B-B14F-4D97-AF65-F5344CB8AC3E}">
        <p14:creationId xmlns:p14="http://schemas.microsoft.com/office/powerpoint/2010/main" val="5948473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598DC-36C0-6A82-1A13-4C9598B2E4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2470FB-8935-8E65-0B4F-FDC81B05715C}"/>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3F4CBE02-D1C6-A216-815A-24B2606C1981}"/>
              </a:ext>
            </a:extLst>
          </p:cNvPr>
          <p:cNvSpPr>
            <a:spLocks noGrp="1"/>
          </p:cNvSpPr>
          <p:nvPr>
            <p:ph idx="1"/>
          </p:nvPr>
        </p:nvSpPr>
        <p:spPr/>
        <p:txBody>
          <a:bodyPr/>
          <a:lstStyle/>
          <a:p>
            <a:pPr marL="0" indent="0">
              <a:buNone/>
            </a:pPr>
            <a:r>
              <a:rPr lang="en-US" dirty="0"/>
              <a:t>revived in Python</a:t>
            </a:r>
          </a:p>
        </p:txBody>
      </p:sp>
    </p:spTree>
    <p:extLst>
      <p:ext uri="{BB962C8B-B14F-4D97-AF65-F5344CB8AC3E}">
        <p14:creationId xmlns:p14="http://schemas.microsoft.com/office/powerpoint/2010/main" val="20313287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is wavelengths</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AE1B26-516B-A012-D7F4-FACE23598B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87689B-EB73-C976-B21E-7DFDB9B0A0D8}"/>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80801BCF-C950-C69D-F11A-4AC6033888E7}"/>
              </a:ext>
            </a:extLst>
          </p:cNvPr>
          <p:cNvSpPr>
            <a:spLocks noGrp="1"/>
          </p:cNvSpPr>
          <p:nvPr>
            <p:ph idx="1"/>
          </p:nvPr>
        </p:nvSpPr>
        <p:spPr/>
        <p:txBody>
          <a:bodyPr/>
          <a:lstStyle/>
          <a:p>
            <a:pPr marL="0" indent="0">
              <a:buNone/>
            </a:pPr>
            <a:r>
              <a:rPr lang="en-US" dirty="0"/>
              <a:t>eyes respond to light</a:t>
            </a:r>
          </a:p>
        </p:txBody>
      </p:sp>
    </p:spTree>
    <p:extLst>
      <p:ext uri="{BB962C8B-B14F-4D97-AF65-F5344CB8AC3E}">
        <p14:creationId xmlns:p14="http://schemas.microsoft.com/office/powerpoint/2010/main" val="3157057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and to colors: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27E7CE-1342-67E8-E87E-BF1D011A8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B80149-5E56-4A73-DA87-A8F268175CE4}"/>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0789C2E0-7BE4-C01E-A3A7-A25F0F7CEADF}"/>
              </a:ext>
            </a:extLst>
          </p:cNvPr>
          <p:cNvSpPr>
            <a:spLocks noGrp="1"/>
          </p:cNvSpPr>
          <p:nvPr>
            <p:ph idx="1"/>
          </p:nvPr>
        </p:nvSpPr>
        <p:spPr/>
        <p:txBody>
          <a:bodyPr/>
          <a:lstStyle/>
          <a:p>
            <a:pPr marL="0" indent="0">
              <a:buNone/>
            </a:pPr>
            <a:r>
              <a:rPr lang="en-US" dirty="0"/>
              <a:t>film and camera sensors do too, but differently</a:t>
            </a:r>
            <a:endParaRPr lang="en-US" dirty="0">
              <a:solidFill>
                <a:srgbClr val="0070C0"/>
              </a:solidFill>
            </a:endParaRPr>
          </a:p>
        </p:txBody>
      </p:sp>
    </p:spTree>
    <p:extLst>
      <p:ext uri="{BB962C8B-B14F-4D97-AF65-F5344CB8AC3E}">
        <p14:creationId xmlns:p14="http://schemas.microsoft.com/office/powerpoint/2010/main" val="38410748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C7DE-D5B3-8558-99D8-F6ED33E0905A}"/>
              </a:ext>
            </a:extLst>
          </p:cNvPr>
          <p:cNvSpPr>
            <a:spLocks noGrp="1"/>
          </p:cNvSpPr>
          <p:nvPr>
            <p:ph type="title"/>
          </p:nvPr>
        </p:nvSpPr>
        <p:spPr/>
        <p:txBody>
          <a:bodyPr/>
          <a:lstStyle/>
          <a:p>
            <a:r>
              <a:rPr lang="en-US" dirty="0"/>
              <a:t>CIE XYZ 1931</a:t>
            </a:r>
          </a:p>
        </p:txBody>
      </p:sp>
      <p:sp>
        <p:nvSpPr>
          <p:cNvPr id="3" name="Content Placeholder 2">
            <a:extLst>
              <a:ext uri="{FF2B5EF4-FFF2-40B4-BE49-F238E27FC236}">
                <a16:creationId xmlns:a16="http://schemas.microsoft.com/office/drawing/2014/main" id="{7467B7D1-6351-80BC-5A36-52C8DE2A3A43}"/>
              </a:ext>
            </a:extLst>
          </p:cNvPr>
          <p:cNvSpPr>
            <a:spLocks noGrp="1"/>
          </p:cNvSpPr>
          <p:nvPr>
            <p:ph idx="1"/>
          </p:nvPr>
        </p:nvSpPr>
        <p:spPr/>
        <p:txBody>
          <a:bodyPr/>
          <a:lstStyle/>
          <a:p>
            <a:pPr marL="0" indent="0">
              <a:buNone/>
            </a:pPr>
            <a:r>
              <a:rPr lang="en-US" dirty="0"/>
              <a:t>they devised a standard based on how human eyes respond to various wavelengths</a:t>
            </a:r>
          </a:p>
        </p:txBody>
      </p:sp>
    </p:spTree>
    <p:extLst>
      <p:ext uri="{BB962C8B-B14F-4D97-AF65-F5344CB8AC3E}">
        <p14:creationId xmlns:p14="http://schemas.microsoft.com/office/powerpoint/2010/main" val="39130546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E6469-1E52-716B-C516-3C63C1CA479C}"/>
              </a:ext>
            </a:extLst>
          </p:cNvPr>
          <p:cNvSpPr>
            <a:spLocks noGrp="1"/>
          </p:cNvSpPr>
          <p:nvPr>
            <p:ph type="title"/>
          </p:nvPr>
        </p:nvSpPr>
        <p:spPr/>
        <p:txBody>
          <a:bodyPr/>
          <a:lstStyle/>
          <a:p>
            <a:r>
              <a:rPr lang="en-US" dirty="0"/>
              <a:t>CIE Lab*</a:t>
            </a:r>
          </a:p>
        </p:txBody>
      </p:sp>
      <p:sp>
        <p:nvSpPr>
          <p:cNvPr id="3" name="Content Placeholder 2">
            <a:extLst>
              <a:ext uri="{FF2B5EF4-FFF2-40B4-BE49-F238E27FC236}">
                <a16:creationId xmlns:a16="http://schemas.microsoft.com/office/drawing/2014/main" id="{051E291A-32C2-C95B-3768-D6E3AB6FA655}"/>
              </a:ext>
            </a:extLst>
          </p:cNvPr>
          <p:cNvSpPr>
            <a:spLocks noGrp="1"/>
          </p:cNvSpPr>
          <p:nvPr>
            <p:ph idx="1"/>
          </p:nvPr>
        </p:nvSpPr>
        <p:spPr/>
        <p:txBody>
          <a:bodyPr/>
          <a:lstStyle/>
          <a:p>
            <a:pPr marL="0" indent="0">
              <a:buNone/>
            </a:pPr>
            <a:r>
              <a:rPr lang="en-US" dirty="0"/>
              <a:t>3 dimensional model (we have 3 cones remember) to represent how we see color</a:t>
            </a:r>
          </a:p>
        </p:txBody>
      </p:sp>
    </p:spTree>
    <p:extLst>
      <p:ext uri="{BB962C8B-B14F-4D97-AF65-F5344CB8AC3E}">
        <p14:creationId xmlns:p14="http://schemas.microsoft.com/office/powerpoint/2010/main" val="40971151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838BCD-45DC-7C53-67FA-D4BE8697D8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4CDC99-3FFC-3956-F769-302C6B3CC141}"/>
              </a:ext>
            </a:extLst>
          </p:cNvPr>
          <p:cNvSpPr>
            <a:spLocks noGrp="1"/>
          </p:cNvSpPr>
          <p:nvPr>
            <p:ph type="title"/>
          </p:nvPr>
        </p:nvSpPr>
        <p:spPr/>
        <p:txBody>
          <a:bodyPr/>
          <a:lstStyle/>
          <a:p>
            <a:r>
              <a:rPr lang="en-US" dirty="0"/>
              <a:t>ACES, ARRI, SONY, sRGB, Rec.709, Rec.2020, etc. etc.</a:t>
            </a:r>
          </a:p>
        </p:txBody>
      </p:sp>
      <p:sp>
        <p:nvSpPr>
          <p:cNvPr id="3" name="Content Placeholder 2">
            <a:extLst>
              <a:ext uri="{FF2B5EF4-FFF2-40B4-BE49-F238E27FC236}">
                <a16:creationId xmlns:a16="http://schemas.microsoft.com/office/drawing/2014/main" id="{47A3B4FA-093A-FB63-1090-84FB5F9D3E04}"/>
              </a:ext>
            </a:extLst>
          </p:cNvPr>
          <p:cNvSpPr>
            <a:spLocks noGrp="1"/>
          </p:cNvSpPr>
          <p:nvPr>
            <p:ph idx="1"/>
          </p:nvPr>
        </p:nvSpPr>
        <p:spPr/>
        <p:txBody>
          <a:bodyPr/>
          <a:lstStyle/>
          <a:p>
            <a:pPr marL="0" indent="0">
              <a:buNone/>
            </a:pPr>
            <a:r>
              <a:rPr lang="en-US" dirty="0"/>
              <a:t>all models build up from the perceptual model – this is how all films manage color</a:t>
            </a:r>
          </a:p>
        </p:txBody>
      </p:sp>
    </p:spTree>
    <p:extLst>
      <p:ext uri="{BB962C8B-B14F-4D97-AF65-F5344CB8AC3E}">
        <p14:creationId xmlns:p14="http://schemas.microsoft.com/office/powerpoint/2010/main" val="24722801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0234A-3EED-D2E8-E1F7-68D99FACCAD3}"/>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2740F96B-7DC6-26A9-0882-2FBD58EE8AF6}"/>
              </a:ext>
            </a:extLst>
          </p:cNvPr>
          <p:cNvSpPr>
            <a:spLocks noGrp="1"/>
          </p:cNvSpPr>
          <p:nvPr>
            <p:ph idx="1"/>
          </p:nvPr>
        </p:nvSpPr>
        <p:spPr/>
        <p:txBody>
          <a:bodyPr/>
          <a:lstStyle/>
          <a:p>
            <a:pPr marL="0" indent="0">
              <a:buNone/>
            </a:pPr>
            <a:r>
              <a:rPr lang="en-US" dirty="0"/>
              <a:t>so the colors we decided on with the director, had to be identified at a perceptual level and kept consistent throughout the production as they information travelled from the camera sensor to the computer monitor to the cinema projector to the mobile phone and laptop screens…</a:t>
            </a:r>
          </a:p>
          <a:p>
            <a:pPr marL="0" indent="0">
              <a:buNone/>
            </a:pPr>
            <a:endParaRPr lang="en-US" dirty="0"/>
          </a:p>
          <a:p>
            <a:pPr marL="0" indent="0">
              <a:buNone/>
            </a:pPr>
            <a:r>
              <a:rPr lang="en-US" sz="1600" i="1" dirty="0"/>
              <a:t>(and TVs, screw TVs, but more on them later)</a:t>
            </a:r>
          </a:p>
        </p:txBody>
      </p:sp>
    </p:spTree>
    <p:extLst>
      <p:ext uri="{BB962C8B-B14F-4D97-AF65-F5344CB8AC3E}">
        <p14:creationId xmlns:p14="http://schemas.microsoft.com/office/powerpoint/2010/main" val="11808317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me motivate you</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E3A87-E59A-F10F-EED9-736659DCD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5479EE-FC8B-3643-9753-7FE516FD7327}"/>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AEA39B3B-16ED-0CB2-DBAC-B42660436E79}"/>
              </a:ext>
            </a:extLst>
          </p:cNvPr>
          <p:cNvSpPr>
            <a:spLocks noGrp="1"/>
          </p:cNvSpPr>
          <p:nvPr>
            <p:ph idx="1"/>
          </p:nvPr>
        </p:nvSpPr>
        <p:spPr/>
        <p:txBody>
          <a:bodyPr/>
          <a:lstStyle/>
          <a:p>
            <a:pPr marL="0" indent="0">
              <a:buNone/>
            </a:pP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a:p>
            <a:pPr marL="0" indent="0">
              <a:buNone/>
            </a:pPr>
            <a:endParaRPr lang="en-US" sz="1600" i="1" dirty="0">
              <a:solidFill>
                <a:srgbClr val="0070C0"/>
              </a:solidFill>
            </a:endParaRPr>
          </a:p>
          <a:p>
            <a:pPr marL="0" indent="0">
              <a:buNone/>
            </a:pPr>
            <a:r>
              <a:rPr lang="en-US" sz="1600" dirty="0"/>
              <a:t>if </a:t>
            </a:r>
            <a:r>
              <a:rPr lang="en-US" sz="1600" dirty="0" err="1"/>
              <a:t>i</a:t>
            </a:r>
            <a:r>
              <a:rPr lang="en-US" sz="1600" dirty="0"/>
              <a:t> could capture the key colors perceptually, </a:t>
            </a:r>
            <a:r>
              <a:rPr lang="en-US" sz="1600" dirty="0" err="1"/>
              <a:t>i</a:t>
            </a:r>
            <a:r>
              <a:rPr lang="en-US" sz="1600" dirty="0"/>
              <a:t> can manage the rest of the process</a:t>
            </a:r>
            <a:endParaRPr lang="en-US" sz="1600" i="1" dirty="0"/>
          </a:p>
        </p:txBody>
      </p:sp>
    </p:spTree>
    <p:extLst>
      <p:ext uri="{BB962C8B-B14F-4D97-AF65-F5344CB8AC3E}">
        <p14:creationId xmlns:p14="http://schemas.microsoft.com/office/powerpoint/2010/main" val="3351219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1003E-51D5-E55F-CDD9-AEBBF743D739}"/>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C36FB9E-BF3F-C148-250D-4BE70DD100A4}"/>
              </a:ext>
            </a:extLst>
          </p:cNvPr>
          <p:cNvSpPr>
            <a:spLocks noGrp="1"/>
          </p:cNvSpPr>
          <p:nvPr>
            <p:ph idx="1"/>
          </p:nvPr>
        </p:nvSpPr>
        <p:spPr/>
        <p:txBody>
          <a:bodyPr/>
          <a:lstStyle/>
          <a:p>
            <a:pPr marL="0" indent="0">
              <a:buNone/>
            </a:pPr>
            <a:r>
              <a:rPr lang="en-US" dirty="0"/>
              <a:t>google ‘QUANTIZATION’</a:t>
            </a:r>
          </a:p>
        </p:txBody>
      </p:sp>
    </p:spTree>
    <p:extLst>
      <p:ext uri="{BB962C8B-B14F-4D97-AF65-F5344CB8AC3E}">
        <p14:creationId xmlns:p14="http://schemas.microsoft.com/office/powerpoint/2010/main" val="2480911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err="1"/>
              <a:t>i</a:t>
            </a:r>
            <a:r>
              <a:rPr lang="en-US" dirty="0"/>
              <a:t> used k-means++ to do it</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me math you</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3724-CD79-EEE8-B1BD-BF17E33E64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3FE0F-A965-95C7-EBA5-B4E9A6B5BD6A}"/>
              </a:ext>
            </a:extLst>
          </p:cNvPr>
          <p:cNvSpPr>
            <a:spLocks noGrp="1"/>
          </p:cNvSpPr>
          <p:nvPr>
            <p:ph type="title"/>
          </p:nvPr>
        </p:nvSpPr>
        <p:spPr/>
        <p:txBody>
          <a:bodyPr/>
          <a:lstStyle/>
          <a:p>
            <a:r>
              <a:rPr lang="en-US" dirty="0"/>
              <a:t>quantization, clustering and k-means</a:t>
            </a:r>
          </a:p>
        </p:txBody>
      </p:sp>
      <p:sp>
        <p:nvSpPr>
          <p:cNvPr id="3" name="Content Placeholder 2">
            <a:extLst>
              <a:ext uri="{FF2B5EF4-FFF2-40B4-BE49-F238E27FC236}">
                <a16:creationId xmlns:a16="http://schemas.microsoft.com/office/drawing/2014/main" id="{E63E60FF-F0A2-37E0-A542-AF26641A1F71}"/>
              </a:ext>
            </a:extLst>
          </p:cNvPr>
          <p:cNvSpPr>
            <a:spLocks noGrp="1"/>
          </p:cNvSpPr>
          <p:nvPr>
            <p:ph idx="1"/>
          </p:nvPr>
        </p:nvSpPr>
        <p:spPr/>
        <p:txBody>
          <a:bodyPr/>
          <a:lstStyle/>
          <a:p>
            <a:pPr marL="0" indent="0">
              <a:buNone/>
            </a:pPr>
            <a:r>
              <a:rPr lang="en-US" dirty="0"/>
              <a:t>Image Compression, Customer Segmentation, Document Clustering, Anomaly Detection, Feature Learning and Dimensionality Reduction, Medical Imaging, Genomics and Bioinformatics, Speech Recognition, Astronomical Data Analysis, Pattern Recognition and Classification, even enabling efficient training for LLMs</a:t>
            </a:r>
          </a:p>
        </p:txBody>
      </p:sp>
    </p:spTree>
    <p:extLst>
      <p:ext uri="{BB962C8B-B14F-4D97-AF65-F5344CB8AC3E}">
        <p14:creationId xmlns:p14="http://schemas.microsoft.com/office/powerpoint/2010/main" val="30814187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p:txBody>
          <a:bodyPr>
            <a:normAutofit/>
          </a:bodyPr>
          <a:lstStyle/>
          <a:p>
            <a:pPr marL="0" indent="0">
              <a:buNone/>
            </a:pPr>
            <a:r>
              <a:rPr lang="en-US" dirty="0"/>
              <a:t>imagine you have a bunch of marbles of different colors scattered around, and you want to organize them into neat groups</a:t>
            </a:r>
          </a:p>
          <a:p>
            <a:pPr marL="0" indent="0">
              <a:buNone/>
            </a:pPr>
            <a:r>
              <a:rPr lang="en-US" sz="2400" dirty="0"/>
              <a:t>the k-means method is like deciding to group these marbles based on how close they are to each other (in color)</a:t>
            </a:r>
          </a:p>
          <a:p>
            <a:pPr marL="0" indent="0">
              <a:buNone/>
            </a:pPr>
            <a:r>
              <a:rPr lang="en-US" dirty="0"/>
              <a:t>the "k" part is you deciding into how many groups (or piles) you want to sort them.</a:t>
            </a:r>
          </a:p>
        </p:txBody>
      </p:sp>
    </p:spTree>
    <p:extLst>
      <p:ext uri="{BB962C8B-B14F-4D97-AF65-F5344CB8AC3E}">
        <p14:creationId xmlns:p14="http://schemas.microsoft.com/office/powerpoint/2010/main" val="24780284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81EBD-7CF4-7921-D0DC-92AF97F459B9}"/>
              </a:ext>
            </a:extLst>
          </p:cNvPr>
          <p:cNvSpPr>
            <a:spLocks noGrp="1"/>
          </p:cNvSpPr>
          <p:nvPr>
            <p:ph type="title"/>
          </p:nvPr>
        </p:nvSpPr>
        <p:spPr/>
        <p:txBody>
          <a:bodyPr/>
          <a:lstStyle/>
          <a:p>
            <a:r>
              <a:rPr lang="en-US" dirty="0"/>
              <a:t>technically</a:t>
            </a:r>
          </a:p>
        </p:txBody>
      </p:sp>
      <p:sp>
        <p:nvSpPr>
          <p:cNvPr id="3" name="Content Placeholder 2">
            <a:extLst>
              <a:ext uri="{FF2B5EF4-FFF2-40B4-BE49-F238E27FC236}">
                <a16:creationId xmlns:a16="http://schemas.microsoft.com/office/drawing/2014/main" id="{792BA202-616B-A223-F5EE-F64520155D13}"/>
              </a:ext>
            </a:extLst>
          </p:cNvPr>
          <p:cNvSpPr>
            <a:spLocks noGrp="1"/>
          </p:cNvSpPr>
          <p:nvPr>
            <p:ph idx="1"/>
          </p:nvPr>
        </p:nvSpPr>
        <p:spPr/>
        <p:txBody>
          <a:bodyPr/>
          <a:lstStyle/>
          <a:p>
            <a:pPr marL="0" indent="0">
              <a:buNone/>
            </a:pPr>
            <a:r>
              <a:rPr lang="en-US" dirty="0"/>
              <a:t>K-Means is a clustering algorithm used in machine learning and data mining to partition n observations into k clusters in which each observation belongs to the cluster with the nearest mean. This results in a partitioning of the data space into Voronoi cells.</a:t>
            </a:r>
          </a:p>
        </p:txBody>
      </p:sp>
    </p:spTree>
    <p:extLst>
      <p:ext uri="{BB962C8B-B14F-4D97-AF65-F5344CB8AC3E}">
        <p14:creationId xmlns:p14="http://schemas.microsoft.com/office/powerpoint/2010/main" val="1884271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Initialization</a:t>
            </a:r>
          </a:p>
          <a:p>
            <a:pPr marL="0" indent="0">
              <a:buNone/>
            </a:pPr>
            <a:r>
              <a:rPr lang="en-US" dirty="0"/>
              <a:t>Start by selecting k initial centroids, where k is a predefined number of clusters</a:t>
            </a:r>
          </a:p>
        </p:txBody>
      </p:sp>
    </p:spTree>
    <p:extLst>
      <p:ext uri="{BB962C8B-B14F-4D97-AF65-F5344CB8AC3E}">
        <p14:creationId xmlns:p14="http://schemas.microsoft.com/office/powerpoint/2010/main" val="7325342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8567F-541F-433E-354A-C64478F20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A72B7-BA00-0916-A610-DA2E1CB8403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033AD245-3621-4A0F-FC90-627B82F1F02C}"/>
              </a:ext>
            </a:extLst>
          </p:cNvPr>
          <p:cNvSpPr>
            <a:spLocks noGrp="1"/>
          </p:cNvSpPr>
          <p:nvPr>
            <p:ph idx="1"/>
          </p:nvPr>
        </p:nvSpPr>
        <p:spPr/>
        <p:txBody>
          <a:bodyPr/>
          <a:lstStyle/>
          <a:p>
            <a:pPr marL="0" indent="0">
              <a:buNone/>
            </a:pPr>
            <a:r>
              <a:rPr lang="en-US" dirty="0">
                <a:solidFill>
                  <a:schemeClr val="bg1"/>
                </a:solidFill>
              </a:rPr>
              <a:t>Assignment</a:t>
            </a:r>
          </a:p>
          <a:p>
            <a:pPr marL="0" indent="0">
              <a:buNone/>
            </a:pPr>
            <a:r>
              <a:rPr lang="en-US" dirty="0"/>
              <a:t>Assign each data point to the closest centroid, creating clusters</a:t>
            </a:r>
          </a:p>
        </p:txBody>
      </p:sp>
    </p:spTree>
    <p:extLst>
      <p:ext uri="{BB962C8B-B14F-4D97-AF65-F5344CB8AC3E}">
        <p14:creationId xmlns:p14="http://schemas.microsoft.com/office/powerpoint/2010/main" val="17458211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A6B90-D3BA-EF68-17F5-497CD2F1FEA3}"/>
              </a:ext>
            </a:extLst>
          </p:cNvPr>
          <p:cNvSpPr>
            <a:spLocks noGrp="1"/>
          </p:cNvSpPr>
          <p:nvPr>
            <p:ph type="title"/>
          </p:nvPr>
        </p:nvSpPr>
        <p:spPr/>
        <p:txBody>
          <a:bodyPr/>
          <a:lstStyle/>
          <a:p>
            <a:r>
              <a:rPr lang="en-US" dirty="0"/>
              <a:t>teach / learn</a:t>
            </a:r>
          </a:p>
        </p:txBody>
      </p:sp>
      <p:pic>
        <p:nvPicPr>
          <p:cNvPr id="5" name="Content Placeholder 4" descr="A person in a white shirt&#10;&#10;Description automatically generated">
            <a:extLst>
              <a:ext uri="{FF2B5EF4-FFF2-40B4-BE49-F238E27FC236}">
                <a16:creationId xmlns:a16="http://schemas.microsoft.com/office/drawing/2014/main" id="{F6F28493-890F-E2D7-1D81-07502B20412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96200" y="1364344"/>
            <a:ext cx="3657600" cy="4989762"/>
          </a:xfrm>
        </p:spPr>
      </p:pic>
      <p:sp>
        <p:nvSpPr>
          <p:cNvPr id="6" name="Content Placeholder 2">
            <a:extLst>
              <a:ext uri="{FF2B5EF4-FFF2-40B4-BE49-F238E27FC236}">
                <a16:creationId xmlns:a16="http://schemas.microsoft.com/office/drawing/2014/main" id="{63DBDF2F-EB49-72E6-5BA6-45BDF471C935}"/>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this dude</a:t>
            </a:r>
          </a:p>
        </p:txBody>
      </p:sp>
    </p:spTree>
    <p:extLst>
      <p:ext uri="{BB962C8B-B14F-4D97-AF65-F5344CB8AC3E}">
        <p14:creationId xmlns:p14="http://schemas.microsoft.com/office/powerpoint/2010/main" val="37820973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77F6D-A251-BEE4-56A6-5954654281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2E04B-459A-C47E-7784-BAB43574A85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34A5C3A4-2A74-70A4-37C2-A7779CA3C315}"/>
              </a:ext>
            </a:extLst>
          </p:cNvPr>
          <p:cNvSpPr>
            <a:spLocks noGrp="1"/>
          </p:cNvSpPr>
          <p:nvPr>
            <p:ph idx="1"/>
          </p:nvPr>
        </p:nvSpPr>
        <p:spPr/>
        <p:txBody>
          <a:bodyPr/>
          <a:lstStyle/>
          <a:p>
            <a:pPr marL="0" indent="0">
              <a:buNone/>
            </a:pPr>
            <a:r>
              <a:rPr lang="en-US" dirty="0">
                <a:solidFill>
                  <a:schemeClr val="bg1"/>
                </a:solidFill>
              </a:rPr>
              <a:t>Update</a:t>
            </a:r>
          </a:p>
          <a:p>
            <a:pPr marL="0" indent="0">
              <a:buNone/>
            </a:pPr>
            <a:r>
              <a:rPr lang="en-US" dirty="0"/>
              <a:t>Recalculate the centroids as the mean of all points in each cluster</a:t>
            </a:r>
          </a:p>
        </p:txBody>
      </p:sp>
    </p:spTree>
    <p:extLst>
      <p:ext uri="{BB962C8B-B14F-4D97-AF65-F5344CB8AC3E}">
        <p14:creationId xmlns:p14="http://schemas.microsoft.com/office/powerpoint/2010/main" val="4122340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p:txBody>
          <a:bodyPr/>
          <a:lstStyle/>
          <a:p>
            <a:pPr marL="0" indent="0">
              <a:buNone/>
            </a:pPr>
            <a:r>
              <a:rPr lang="en-US" dirty="0">
                <a:solidFill>
                  <a:schemeClr val="bg1"/>
                </a:solidFill>
              </a:rPr>
              <a:t>Repeat</a:t>
            </a:r>
          </a:p>
          <a:p>
            <a:pPr marL="0" indent="0">
              <a:buNone/>
            </a:pPr>
            <a:r>
              <a:rPr lang="en-US" dirty="0"/>
              <a:t>Repeat the assignment and update steps until the centroids no longer change significantly, indicating convergence</a:t>
            </a:r>
          </a:p>
        </p:txBody>
      </p:sp>
    </p:spTree>
    <p:extLst>
      <p:ext uri="{BB962C8B-B14F-4D97-AF65-F5344CB8AC3E}">
        <p14:creationId xmlns:p14="http://schemas.microsoft.com/office/powerpoint/2010/main" val="23606082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9CF39-8E37-2585-2971-F2EA23EB8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5B7-ECD8-DD1E-8F1D-89F7BE73BD3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9550F4C5-37C7-EA1D-68D3-2617C63A09FD}"/>
              </a:ext>
            </a:extLst>
          </p:cNvPr>
          <p:cNvSpPr>
            <a:spLocks noGrp="1"/>
          </p:cNvSpPr>
          <p:nvPr>
            <p:ph idx="1"/>
          </p:nvPr>
        </p:nvSpPr>
        <p:spPr/>
        <p:txBody>
          <a:bodyPr/>
          <a:lstStyle/>
          <a:p>
            <a:pPr marL="0" indent="0">
              <a:buNone/>
            </a:pPr>
            <a:r>
              <a:rPr lang="en-US" dirty="0">
                <a:solidFill>
                  <a:schemeClr val="bg1"/>
                </a:solidFill>
              </a:rPr>
              <a:t>Limit</a:t>
            </a:r>
          </a:p>
          <a:p>
            <a:pPr marL="0" indent="0">
              <a:buNone/>
            </a:pPr>
            <a:r>
              <a:rPr lang="en-US" dirty="0"/>
              <a:t>Often the centroids do not converge, but dance around the ideal convergence points, this is when we stop the algorithm by specifying the maximum number of iterations it can cycle for</a:t>
            </a:r>
          </a:p>
        </p:txBody>
      </p:sp>
    </p:spTree>
    <p:extLst>
      <p:ext uri="{BB962C8B-B14F-4D97-AF65-F5344CB8AC3E}">
        <p14:creationId xmlns:p14="http://schemas.microsoft.com/office/powerpoint/2010/main" val="1302532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E964-2AEC-C84C-64BA-246D4A7AA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FAAB37-2A68-62BE-CB2E-FE09E221BD02}"/>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C230AF34-CA9F-9B4A-678D-A11A7A36BD9C}"/>
              </a:ext>
            </a:extLst>
          </p:cNvPr>
          <p:cNvSpPr>
            <a:spLocks noGrp="1"/>
          </p:cNvSpPr>
          <p:nvPr>
            <p:ph idx="1"/>
          </p:nvPr>
        </p:nvSpPr>
        <p:spPr/>
        <p:txBody>
          <a:bodyPr/>
          <a:lstStyle/>
          <a:p>
            <a:pPr marL="0" indent="0">
              <a:buNone/>
            </a:pPr>
            <a:r>
              <a:rPr lang="en-US" dirty="0">
                <a:solidFill>
                  <a:schemeClr val="bg1"/>
                </a:solidFill>
              </a:rPr>
              <a:t>Elbow Method</a:t>
            </a:r>
          </a:p>
          <a:p>
            <a:pPr marL="0" indent="0">
              <a:buNone/>
            </a:pPr>
            <a:r>
              <a:rPr lang="en-US" dirty="0"/>
              <a:t>Plot the cost (e.g., within-cluster sum of squares) against different k values. The "elbow" point, where the rate of decrease sharply changes, can indicate a good k value.</a:t>
            </a:r>
          </a:p>
        </p:txBody>
      </p:sp>
    </p:spTree>
    <p:extLst>
      <p:ext uri="{BB962C8B-B14F-4D97-AF65-F5344CB8AC3E}">
        <p14:creationId xmlns:p14="http://schemas.microsoft.com/office/powerpoint/2010/main" val="1098244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FF4B5-93AB-0FA4-7662-70C61DCE9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5F16C-E7D5-5C16-D5F2-DA82E3CFD47B}"/>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ABA33395-4787-89F3-5F8C-CD263679672F}"/>
              </a:ext>
            </a:extLst>
          </p:cNvPr>
          <p:cNvSpPr>
            <a:spLocks noGrp="1"/>
          </p:cNvSpPr>
          <p:nvPr>
            <p:ph idx="1"/>
          </p:nvPr>
        </p:nvSpPr>
        <p:spPr/>
        <p:txBody>
          <a:bodyPr/>
          <a:lstStyle/>
          <a:p>
            <a:pPr marL="0" indent="0">
              <a:buNone/>
            </a:pPr>
            <a:r>
              <a:rPr lang="en-US" dirty="0">
                <a:solidFill>
                  <a:schemeClr val="bg1"/>
                </a:solidFill>
              </a:rPr>
              <a:t>Silhouette Score </a:t>
            </a:r>
          </a:p>
          <a:p>
            <a:pPr marL="0" indent="0">
              <a:buNone/>
            </a:pPr>
            <a:r>
              <a:rPr lang="en-US" dirty="0"/>
              <a:t>Measure how similar an object is to its own cluster compared to other clusters. A high silhouette score suggests the object is well matched to its own cluster and poorly matched to neighboring clusters. The k that maximizes the average silhouette score may be chosen.</a:t>
            </a:r>
          </a:p>
        </p:txBody>
      </p:sp>
    </p:spTree>
    <p:extLst>
      <p:ext uri="{BB962C8B-B14F-4D97-AF65-F5344CB8AC3E}">
        <p14:creationId xmlns:p14="http://schemas.microsoft.com/office/powerpoint/2010/main" val="6043753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629D-94DB-791D-9E12-C048F55F98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0E997-BF69-E136-CD88-C1B97557DB44}"/>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574734EF-BE8D-07F3-5935-D54642A90955}"/>
              </a:ext>
            </a:extLst>
          </p:cNvPr>
          <p:cNvSpPr>
            <a:spLocks noGrp="1"/>
          </p:cNvSpPr>
          <p:nvPr>
            <p:ph idx="1"/>
          </p:nvPr>
        </p:nvSpPr>
        <p:spPr/>
        <p:txBody>
          <a:bodyPr/>
          <a:lstStyle/>
          <a:p>
            <a:pPr marL="0" indent="0">
              <a:buNone/>
            </a:pPr>
            <a:r>
              <a:rPr lang="en-US" dirty="0">
                <a:solidFill>
                  <a:schemeClr val="bg1"/>
                </a:solidFill>
              </a:rPr>
              <a:t>Gap Statistic </a:t>
            </a:r>
          </a:p>
          <a:p>
            <a:pPr marL="0" indent="0">
              <a:buNone/>
            </a:pPr>
            <a:r>
              <a:rPr lang="en-US" dirty="0"/>
              <a:t>Compares the total within intra-cluster variation for different values of k with their expected values under null reference distribution of the data. The k with the highest gap statistic suggests the optimal clustering.</a:t>
            </a:r>
          </a:p>
        </p:txBody>
      </p:sp>
    </p:spTree>
    <p:extLst>
      <p:ext uri="{BB962C8B-B14F-4D97-AF65-F5344CB8AC3E}">
        <p14:creationId xmlns:p14="http://schemas.microsoft.com/office/powerpoint/2010/main" val="31932581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B6246-8BCD-D28B-CCCF-6E7C8257E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2364B-9D52-CC26-12EF-3313CA19D531}"/>
              </a:ext>
            </a:extLst>
          </p:cNvPr>
          <p:cNvSpPr>
            <a:spLocks noGrp="1"/>
          </p:cNvSpPr>
          <p:nvPr>
            <p:ph type="title"/>
          </p:nvPr>
        </p:nvSpPr>
        <p:spPr/>
        <p:txBody>
          <a:bodyPr/>
          <a:lstStyle/>
          <a:p>
            <a:r>
              <a:rPr lang="en-US" dirty="0"/>
              <a:t>how?</a:t>
            </a:r>
          </a:p>
        </p:txBody>
      </p:sp>
      <p:sp>
        <p:nvSpPr>
          <p:cNvPr id="3" name="Content Placeholder 2">
            <a:extLst>
              <a:ext uri="{FF2B5EF4-FFF2-40B4-BE49-F238E27FC236}">
                <a16:creationId xmlns:a16="http://schemas.microsoft.com/office/drawing/2014/main" id="{C6752CDF-FF49-ECB1-926E-F585C9E9FFF1}"/>
              </a:ext>
            </a:extLst>
          </p:cNvPr>
          <p:cNvSpPr>
            <a:spLocks noGrp="1"/>
          </p:cNvSpPr>
          <p:nvPr>
            <p:ph idx="1"/>
          </p:nvPr>
        </p:nvSpPr>
        <p:spPr/>
        <p:txBody>
          <a:bodyPr/>
          <a:lstStyle/>
          <a:p>
            <a:pPr marL="0" indent="0">
              <a:buNone/>
            </a:pPr>
            <a:r>
              <a:rPr lang="en-US" dirty="0"/>
              <a:t>let’s see this in action</a:t>
            </a:r>
          </a:p>
        </p:txBody>
      </p:sp>
    </p:spTree>
    <p:extLst>
      <p:ext uri="{BB962C8B-B14F-4D97-AF65-F5344CB8AC3E}">
        <p14:creationId xmlns:p14="http://schemas.microsoft.com/office/powerpoint/2010/main" val="4015260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 method you</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614E5-165C-821B-C0A6-A2AB409918BD}"/>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3D8DE7BD-F828-146D-E4A4-1E9EF7571E43}"/>
              </a:ext>
            </a:extLst>
          </p:cNvPr>
          <p:cNvSpPr>
            <a:spLocks noGrp="1"/>
          </p:cNvSpPr>
          <p:nvPr>
            <p:ph idx="1"/>
          </p:nvPr>
        </p:nvSpPr>
        <p:spPr/>
        <p:txBody>
          <a:bodyPr/>
          <a:lstStyle/>
          <a:p>
            <a:pPr marL="0" indent="0">
              <a:buNone/>
            </a:pPr>
            <a:r>
              <a:rPr lang="en-US" dirty="0"/>
              <a:t>this is compute intensive</a:t>
            </a:r>
          </a:p>
          <a:p>
            <a:pPr marL="0" indent="0">
              <a:buNone/>
            </a:pPr>
            <a:r>
              <a:rPr lang="en-US" dirty="0"/>
              <a:t>so leverage vectorized, just-in-time approach</a:t>
            </a:r>
          </a:p>
        </p:txBody>
      </p:sp>
    </p:spTree>
    <p:extLst>
      <p:ext uri="{BB962C8B-B14F-4D97-AF65-F5344CB8AC3E}">
        <p14:creationId xmlns:p14="http://schemas.microsoft.com/office/powerpoint/2010/main" val="37148754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100FD4-8ECD-96E0-230D-86BF62139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CC2BC2-1166-4A21-6123-375C6573256B}"/>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1EC9FBD8-DA59-B207-6E4A-39710803C923}"/>
              </a:ext>
            </a:extLst>
          </p:cNvPr>
          <p:cNvSpPr>
            <a:spLocks noGrp="1"/>
          </p:cNvSpPr>
          <p:nvPr>
            <p:ph idx="1"/>
          </p:nvPr>
        </p:nvSpPr>
        <p:spPr/>
        <p:txBody>
          <a:bodyPr/>
          <a:lstStyle/>
          <a:p>
            <a:pPr marL="0" indent="0">
              <a:buNone/>
            </a:pPr>
            <a:r>
              <a:rPr lang="en-US" dirty="0"/>
              <a:t>JAX parallelizes and optimizes the compute DAG over </a:t>
            </a:r>
            <a:r>
              <a:rPr lang="en-US" dirty="0" err="1"/>
              <a:t>numpy</a:t>
            </a:r>
            <a:endParaRPr lang="en-US" dirty="0"/>
          </a:p>
        </p:txBody>
      </p:sp>
    </p:spTree>
    <p:extLst>
      <p:ext uri="{BB962C8B-B14F-4D97-AF65-F5344CB8AC3E}">
        <p14:creationId xmlns:p14="http://schemas.microsoft.com/office/powerpoint/2010/main" val="35655815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088DEF-8902-8D59-92A0-C41C99C3F1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E04B05-EFF7-2261-601E-2A278ABE9CFE}"/>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2A467408-1AAF-B1B7-8695-0353DE34B107}"/>
              </a:ext>
            </a:extLst>
          </p:cNvPr>
          <p:cNvSpPr>
            <a:spLocks noGrp="1"/>
          </p:cNvSpPr>
          <p:nvPr>
            <p:ph idx="1"/>
          </p:nvPr>
        </p:nvSpPr>
        <p:spPr/>
        <p:txBody>
          <a:bodyPr/>
          <a:lstStyle/>
          <a:p>
            <a:pPr marL="0" indent="0">
              <a:buNone/>
            </a:pPr>
            <a:r>
              <a:rPr lang="en-US" dirty="0"/>
              <a:t>it’s hubris to think that anyone can come here and </a:t>
            </a:r>
            <a:r>
              <a:rPr lang="en-US" dirty="0">
                <a:solidFill>
                  <a:schemeClr val="bg1">
                    <a:lumMod val="95000"/>
                  </a:schemeClr>
                </a:solidFill>
              </a:rPr>
              <a:t>teach</a:t>
            </a:r>
            <a:r>
              <a:rPr lang="en-US" dirty="0"/>
              <a:t> you</a:t>
            </a:r>
          </a:p>
        </p:txBody>
      </p:sp>
    </p:spTree>
    <p:extLst>
      <p:ext uri="{BB962C8B-B14F-4D97-AF65-F5344CB8AC3E}">
        <p14:creationId xmlns:p14="http://schemas.microsoft.com/office/powerpoint/2010/main" val="2567858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62D83-6305-3483-90CA-0E2C84D83F89}"/>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0F4C849E-3530-9842-4695-AB179331373E}"/>
              </a:ext>
            </a:extLst>
          </p:cNvPr>
          <p:cNvSpPr>
            <a:spLocks noGrp="1"/>
          </p:cNvSpPr>
          <p:nvPr>
            <p:ph idx="1"/>
          </p:nvPr>
        </p:nvSpPr>
        <p:spPr/>
        <p:txBody>
          <a:bodyPr/>
          <a:lstStyle/>
          <a:p>
            <a:pPr marL="0" indent="0" algn="r">
              <a:buNone/>
            </a:pPr>
            <a:r>
              <a:rPr lang="en-US" i="1" dirty="0"/>
              <a:t>switch to code</a:t>
            </a:r>
          </a:p>
        </p:txBody>
      </p:sp>
    </p:spTree>
    <p:extLst>
      <p:ext uri="{BB962C8B-B14F-4D97-AF65-F5344CB8AC3E}">
        <p14:creationId xmlns:p14="http://schemas.microsoft.com/office/powerpoint/2010/main" val="36327817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t>YOU </a:t>
            </a:r>
            <a:r>
              <a:rPr lang="en-US" dirty="0">
                <a:solidFill>
                  <a:schemeClr val="bg1">
                    <a:lumMod val="95000"/>
                  </a:schemeClr>
                </a:solidFill>
              </a:rPr>
              <a:t>MORE</a:t>
            </a:r>
            <a:r>
              <a:rPr lang="en-US" dirty="0"/>
              <a:t> ME</a:t>
            </a:r>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2"/>
              </a:rPr>
              <a:t>https://www.youtube.com/watch?v=VnHPtozfhRU</a:t>
            </a:r>
            <a:r>
              <a:rPr lang="en-US" dirty="0"/>
              <a:t> </a:t>
            </a:r>
          </a:p>
          <a:p>
            <a:pPr marL="0" indent="0" algn="ctr">
              <a:buNone/>
            </a:pPr>
            <a:endParaRPr lang="en-US" dirty="0"/>
          </a:p>
          <a:p>
            <a:pPr marL="0" indent="0" algn="ctr">
              <a:buNone/>
            </a:pPr>
            <a:r>
              <a:rPr lang="en-US" sz="1800" dirty="0"/>
              <a:t>this project on </a:t>
            </a:r>
            <a:r>
              <a:rPr lang="en-US" sz="1800" dirty="0" err="1"/>
              <a:t>github</a:t>
            </a:r>
            <a:r>
              <a:rPr lang="en-US" sz="1800" dirty="0"/>
              <a:t>: </a:t>
            </a:r>
            <a:r>
              <a:rPr lang="en-US" sz="1800" dirty="0">
                <a:hlinkClick r:id="rId3"/>
              </a:rPr>
              <a:t>https://github.com/shauryashaurya/kandinsky</a:t>
            </a:r>
            <a:endParaRPr lang="en-US" sz="1800" dirty="0"/>
          </a:p>
          <a:p>
            <a:pPr marL="0" indent="0" algn="ctr">
              <a:buNone/>
            </a:pPr>
            <a:r>
              <a:rPr lang="en-US" dirty="0"/>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295900" y="2724150"/>
            <a:ext cx="1600200" cy="1600200"/>
          </a:xfrm>
          <a:prstGeom prst="sun">
            <a:avLst/>
          </a:prstGeom>
          <a:no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6B4A2-2AA5-116E-AF37-21316F828D42}"/>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F7B3EA20-72BB-DF89-486F-5A906C1482C8}"/>
              </a:ext>
            </a:extLst>
          </p:cNvPr>
          <p:cNvSpPr>
            <a:spLocks noGrp="1"/>
          </p:cNvSpPr>
          <p:nvPr>
            <p:ph idx="1"/>
          </p:nvPr>
        </p:nvSpPr>
        <p:spPr/>
        <p:txBody>
          <a:bodyPr/>
          <a:lstStyle/>
          <a:p>
            <a:pPr marL="0" indent="0">
              <a:buNone/>
            </a:pPr>
            <a:r>
              <a:rPr lang="en-US" dirty="0"/>
              <a:t>no one can teach you</a:t>
            </a:r>
          </a:p>
        </p:txBody>
      </p:sp>
    </p:spTree>
    <p:extLst>
      <p:ext uri="{BB962C8B-B14F-4D97-AF65-F5344CB8AC3E}">
        <p14:creationId xmlns:p14="http://schemas.microsoft.com/office/powerpoint/2010/main" val="21530757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C565B3-FD29-810D-3C15-E6AA7CCB18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75BAFA-89B1-3F03-2AAF-35EA5FC2480A}"/>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3650039-1F3B-84A2-1BA5-1849C6C67FF8}"/>
              </a:ext>
            </a:extLst>
          </p:cNvPr>
          <p:cNvSpPr>
            <a:spLocks noGrp="1"/>
          </p:cNvSpPr>
          <p:nvPr>
            <p:ph idx="1"/>
          </p:nvPr>
        </p:nvSpPr>
        <p:spPr/>
        <p:txBody>
          <a:bodyPr/>
          <a:lstStyle/>
          <a:p>
            <a:pPr marL="0" indent="0">
              <a:buNone/>
            </a:pPr>
            <a:r>
              <a:rPr lang="en-US" dirty="0"/>
              <a:t>but </a:t>
            </a:r>
            <a:r>
              <a:rPr lang="en-US" dirty="0">
                <a:solidFill>
                  <a:schemeClr val="bg1"/>
                </a:solidFill>
              </a:rPr>
              <a:t>you can </a:t>
            </a:r>
            <a:r>
              <a:rPr lang="en-US" dirty="0"/>
              <a:t>learn</a:t>
            </a:r>
          </a:p>
        </p:txBody>
      </p:sp>
    </p:spTree>
    <p:extLst>
      <p:ext uri="{BB962C8B-B14F-4D97-AF65-F5344CB8AC3E}">
        <p14:creationId xmlns:p14="http://schemas.microsoft.com/office/powerpoint/2010/main" val="22409827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ABFD0D-9D6B-0548-28B1-8E61BE916C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FE8990-4902-72EC-392D-DC204E32AF18}"/>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660535C-A858-76F4-EDDB-54B8A040A9B8}"/>
              </a:ext>
            </a:extLst>
          </p:cNvPr>
          <p:cNvSpPr>
            <a:spLocks noGrp="1"/>
          </p:cNvSpPr>
          <p:nvPr>
            <p:ph idx="1"/>
          </p:nvPr>
        </p:nvSpPr>
        <p:spPr/>
        <p:txBody>
          <a:bodyPr/>
          <a:lstStyle/>
          <a:p>
            <a:pPr marL="0" indent="0">
              <a:buNone/>
            </a:pPr>
            <a:r>
              <a:rPr lang="en-US" dirty="0"/>
              <a:t>the best anyone can hope for is to inspire you to </a:t>
            </a:r>
            <a:r>
              <a:rPr lang="en-US" dirty="0">
                <a:solidFill>
                  <a:schemeClr val="bg1"/>
                </a:solidFill>
              </a:rPr>
              <a:t>learn</a:t>
            </a:r>
          </a:p>
        </p:txBody>
      </p:sp>
    </p:spTree>
    <p:extLst>
      <p:ext uri="{BB962C8B-B14F-4D97-AF65-F5344CB8AC3E}">
        <p14:creationId xmlns:p14="http://schemas.microsoft.com/office/powerpoint/2010/main" val="3765606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895</TotalTime>
  <Words>1144</Words>
  <Application>Microsoft Office PowerPoint</Application>
  <PresentationFormat>Widescreen</PresentationFormat>
  <Paragraphs>164</Paragraphs>
  <Slides>63</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63</vt:i4>
      </vt:variant>
    </vt:vector>
  </HeadingPairs>
  <TitlesOfParts>
    <vt:vector size="69" baseType="lpstr">
      <vt:lpstr>Arial</vt:lpstr>
      <vt:lpstr>Inter Extra Light</vt:lpstr>
      <vt:lpstr>Arial Nova Light</vt:lpstr>
      <vt:lpstr>Calibri</vt:lpstr>
      <vt:lpstr>Garamond</vt:lpstr>
      <vt:lpstr>Office Theme</vt:lpstr>
      <vt:lpstr>PowerPoint Presentation</vt:lpstr>
      <vt:lpstr>K-MEANS &amp; FRIENDS</vt:lpstr>
      <vt:lpstr>Outline</vt:lpstr>
      <vt:lpstr>me motivate you</vt:lpstr>
      <vt:lpstr>teach / learn</vt:lpstr>
      <vt:lpstr>teach / learn</vt:lpstr>
      <vt:lpstr>teach / learn</vt:lpstr>
      <vt:lpstr>teach / learn</vt:lpstr>
      <vt:lpstr>teach / learn</vt:lpstr>
      <vt:lpstr>teach / learn</vt:lpstr>
      <vt:lpstr>wip</vt:lpstr>
      <vt:lpstr>wip</vt:lpstr>
      <vt:lpstr>wip</vt:lpstr>
      <vt:lpstr>wip</vt:lpstr>
      <vt:lpstr>me movie you</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pre-production</vt:lpstr>
      <vt:lpstr>pre-production</vt:lpstr>
      <vt:lpstr>enter Kandinsky</vt:lpstr>
      <vt:lpstr>enter Kandinsky</vt:lpstr>
      <vt:lpstr>key insight</vt:lpstr>
      <vt:lpstr>key insight</vt:lpstr>
      <vt:lpstr>key insight</vt:lpstr>
      <vt:lpstr>key insight</vt:lpstr>
      <vt:lpstr>CIE XYZ 1931</vt:lpstr>
      <vt:lpstr>CIE Lab*</vt:lpstr>
      <vt:lpstr>ACES, ARRI, SONY, sRGB, Rec.709, Rec.2020, etc. etc.</vt:lpstr>
      <vt:lpstr>color mastering</vt:lpstr>
      <vt:lpstr>color mastering</vt:lpstr>
      <vt:lpstr>how do you pick colors?</vt:lpstr>
      <vt:lpstr>how do you pick colors?</vt:lpstr>
      <vt:lpstr>.</vt:lpstr>
      <vt:lpstr>me math you</vt:lpstr>
      <vt:lpstr>quantization, clustering and k-means</vt:lpstr>
      <vt:lpstr>naïve explainer</vt:lpstr>
      <vt:lpstr>technically</vt:lpstr>
      <vt:lpstr>steps</vt:lpstr>
      <vt:lpstr>steps</vt:lpstr>
      <vt:lpstr>steps</vt:lpstr>
      <vt:lpstr>steps</vt:lpstr>
      <vt:lpstr>steps</vt:lpstr>
      <vt:lpstr>choosing K</vt:lpstr>
      <vt:lpstr>choosing K</vt:lpstr>
      <vt:lpstr>choosing K</vt:lpstr>
      <vt:lpstr>how?</vt:lpstr>
      <vt:lpstr>me method you</vt:lpstr>
      <vt:lpstr>tech stack</vt:lpstr>
      <vt:lpstr>tech stack</vt:lpstr>
      <vt:lpstr>code</vt:lpstr>
      <vt:lpstr>YOU MORE ME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116</cp:revision>
  <dcterms:created xsi:type="dcterms:W3CDTF">2024-01-06T10:29:00Z</dcterms:created>
  <dcterms:modified xsi:type="dcterms:W3CDTF">2024-02-16T15:20:07Z</dcterms:modified>
</cp:coreProperties>
</file>

<file path=docProps/thumbnail.jpeg>
</file>